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7" r:id="rId3"/>
    <p:sldId id="258" r:id="rId4"/>
    <p:sldId id="263"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39" autoAdjust="0"/>
    <p:restoredTop sz="94624" autoAdjust="0"/>
  </p:normalViewPr>
  <p:slideViewPr>
    <p:cSldViewPr>
      <p:cViewPr varScale="1">
        <p:scale>
          <a:sx n="69" d="100"/>
          <a:sy n="69" d="100"/>
        </p:scale>
        <p:origin x="-142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67DC97-2D95-4B6F-AAEF-9225698607E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92420B3-A32D-4304-B6E2-5A32955E9801}">
      <dgm:prSet/>
      <dgm:spPr/>
      <dgm:t>
        <a:bodyPr/>
        <a:lstStyle/>
        <a:p>
          <a:pPr algn="ctr" rtl="0"/>
          <a:r>
            <a:rPr lang="en-US" b="1" dirty="0" smtClean="0"/>
            <a:t>Fundamental </a:t>
          </a:r>
          <a:r>
            <a:rPr lang="en-US" b="1" smtClean="0"/>
            <a:t>Rights in </a:t>
          </a:r>
          <a:r>
            <a:rPr lang="en-US" b="1" dirty="0" smtClean="0"/>
            <a:t>Indian Constitution</a:t>
          </a:r>
          <a:endParaRPr lang="en-US" b="1" dirty="0"/>
        </a:p>
      </dgm:t>
    </dgm:pt>
    <dgm:pt modelId="{788D11D1-3AFF-4189-B432-16C64FDE51E0}" type="parTrans" cxnId="{A84EFC23-A6F4-4013-92B9-CECBF729C0DE}">
      <dgm:prSet/>
      <dgm:spPr/>
      <dgm:t>
        <a:bodyPr/>
        <a:lstStyle/>
        <a:p>
          <a:endParaRPr lang="en-US"/>
        </a:p>
      </dgm:t>
    </dgm:pt>
    <dgm:pt modelId="{C0BAC317-1F88-4AA2-A99C-82FE50FADC5F}" type="sibTrans" cxnId="{A84EFC23-A6F4-4013-92B9-CECBF729C0DE}">
      <dgm:prSet/>
      <dgm:spPr/>
      <dgm:t>
        <a:bodyPr/>
        <a:lstStyle/>
        <a:p>
          <a:endParaRPr lang="en-US"/>
        </a:p>
      </dgm:t>
    </dgm:pt>
    <dgm:pt modelId="{150DE4A3-4B70-490A-AFB2-9667CE03A121}" type="pres">
      <dgm:prSet presAssocID="{4A67DC97-2D95-4B6F-AAEF-9225698607E8}" presName="linear" presStyleCnt="0">
        <dgm:presLayoutVars>
          <dgm:animLvl val="lvl"/>
          <dgm:resizeHandles val="exact"/>
        </dgm:presLayoutVars>
      </dgm:prSet>
      <dgm:spPr/>
    </dgm:pt>
    <dgm:pt modelId="{7B6CB7D4-1945-4789-8A9C-16D3A4E501AD}" type="pres">
      <dgm:prSet presAssocID="{192420B3-A32D-4304-B6E2-5A32955E9801}" presName="parentText" presStyleLbl="node1" presStyleIdx="0" presStyleCnt="1">
        <dgm:presLayoutVars>
          <dgm:chMax val="0"/>
          <dgm:bulletEnabled val="1"/>
        </dgm:presLayoutVars>
      </dgm:prSet>
      <dgm:spPr/>
    </dgm:pt>
  </dgm:ptLst>
  <dgm:cxnLst>
    <dgm:cxn modelId="{790B67C3-7C26-4BE6-8F9A-A33EF4ABA3C7}" type="presOf" srcId="{4A67DC97-2D95-4B6F-AAEF-9225698607E8}" destId="{150DE4A3-4B70-490A-AFB2-9667CE03A121}" srcOrd="0" destOrd="0" presId="urn:microsoft.com/office/officeart/2005/8/layout/vList2"/>
    <dgm:cxn modelId="{A84EFC23-A6F4-4013-92B9-CECBF729C0DE}" srcId="{4A67DC97-2D95-4B6F-AAEF-9225698607E8}" destId="{192420B3-A32D-4304-B6E2-5A32955E9801}" srcOrd="0" destOrd="0" parTransId="{788D11D1-3AFF-4189-B432-16C64FDE51E0}" sibTransId="{C0BAC317-1F88-4AA2-A99C-82FE50FADC5F}"/>
    <dgm:cxn modelId="{F3E6977B-6590-42CB-AB6B-4A1BC6CC5258}" type="presOf" srcId="{192420B3-A32D-4304-B6E2-5A32955E9801}" destId="{7B6CB7D4-1945-4789-8A9C-16D3A4E501AD}" srcOrd="0" destOrd="0" presId="urn:microsoft.com/office/officeart/2005/8/layout/vList2"/>
    <dgm:cxn modelId="{FC09F0B3-7DC2-47EA-8464-87143FE29BE8}" type="presParOf" srcId="{150DE4A3-4B70-490A-AFB2-9667CE03A121}" destId="{7B6CB7D4-1945-4789-8A9C-16D3A4E501AD}" srcOrd="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B162C099-E318-417F-B6A9-CD0BD755EEFB}" type="datetimeFigureOut">
              <a:rPr lang="en-US" smtClean="0"/>
              <a:pPr/>
              <a:t>05/12/2019</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BD9485A-71AD-46C5-9B1E-C7EEBC816F0D}" type="slidenum">
              <a:rPr lang="en-US" smtClean="0"/>
              <a:pPr/>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62C099-E318-417F-B6A9-CD0BD755EEFB}" type="datetimeFigureOut">
              <a:rPr lang="en-US" smtClean="0"/>
              <a:pPr/>
              <a:t>05/12/2019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BD9485A-71AD-46C5-9B1E-C7EEBC816F0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62C099-E318-417F-B6A9-CD0BD755EEFB}" type="datetimeFigureOut">
              <a:rPr lang="en-US" smtClean="0"/>
              <a:pPr/>
              <a:t>05/12/2019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BD9485A-71AD-46C5-9B1E-C7EEBC816F0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62C099-E318-417F-B6A9-CD0BD755EEFB}" type="datetimeFigureOut">
              <a:rPr lang="en-US" smtClean="0"/>
              <a:pPr/>
              <a:t>05/12/2019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BD9485A-71AD-46C5-9B1E-C7EEBC816F0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B162C099-E318-417F-B6A9-CD0BD755EEFB}" type="datetimeFigureOut">
              <a:rPr lang="en-US" smtClean="0"/>
              <a:pPr/>
              <a:t>05/12/2019</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BD9485A-71AD-46C5-9B1E-C7EEBC816F0D}" type="slidenum">
              <a:rPr lang="en-US" smtClean="0"/>
              <a:pPr/>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162C099-E318-417F-B6A9-CD0BD755EEFB}" type="datetimeFigureOut">
              <a:rPr lang="en-US" smtClean="0"/>
              <a:pPr/>
              <a:t>05/12/2019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extLst/>
          </a:lstStyle>
          <a:p>
            <a:fld id="{6BD9485A-71AD-46C5-9B1E-C7EEBC816F0D}" type="slidenum">
              <a:rPr lang="en-US" smtClean="0"/>
              <a:pPr/>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162C099-E318-417F-B6A9-CD0BD755EEFB}" type="datetimeFigureOut">
              <a:rPr lang="en-US" smtClean="0"/>
              <a:pPr/>
              <a:t>05/12/2019</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extLst/>
          </a:lstStyle>
          <a:p>
            <a:fld id="{6BD9485A-71AD-46C5-9B1E-C7EEBC816F0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162C099-E318-417F-B6A9-CD0BD755EEFB}" type="datetimeFigureOut">
              <a:rPr lang="en-US" smtClean="0"/>
              <a:pPr/>
              <a:t>05/12/2019</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BD9485A-71AD-46C5-9B1E-C7EEBC816F0D}" type="slidenum">
              <a:rPr lang="en-US" smtClean="0"/>
              <a:pPr/>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162C099-E318-417F-B6A9-CD0BD755EEFB}" type="datetimeFigureOut">
              <a:rPr lang="en-US" smtClean="0"/>
              <a:pPr/>
              <a:t>05/12/2019</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BD9485A-71AD-46C5-9B1E-C7EEBC816F0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B162C099-E318-417F-B6A9-CD0BD755EEFB}" type="datetimeFigureOut">
              <a:rPr lang="en-US" smtClean="0"/>
              <a:pPr/>
              <a:t>05/12/2019</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BD9485A-71AD-46C5-9B1E-C7EEBC816F0D}" type="slidenum">
              <a:rPr lang="en-US" smtClean="0"/>
              <a:pPr/>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B162C099-E318-417F-B6A9-CD0BD755EEFB}" type="datetimeFigureOut">
              <a:rPr lang="en-US" smtClean="0"/>
              <a:pPr/>
              <a:t>05/12/2019</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BD9485A-71AD-46C5-9B1E-C7EEBC816F0D}" type="slidenum">
              <a:rPr lang="en-US" smtClean="0"/>
              <a:pPr/>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162C099-E318-417F-B6A9-CD0BD755EEFB}" type="datetimeFigureOut">
              <a:rPr lang="en-US" smtClean="0"/>
              <a:pPr/>
              <a:t>05/12/2019</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BD9485A-71AD-46C5-9B1E-C7EEBC816F0D}"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581400"/>
            <a:ext cx="5257800" cy="1905000"/>
          </a:xfrm>
        </p:spPr>
        <p:txBody>
          <a:bodyPr>
            <a:normAutofit/>
          </a:bodyPr>
          <a:lstStyle/>
          <a:p>
            <a:pPr algn="ctr"/>
            <a:r>
              <a:rPr lang="en-US" i="1" dirty="0" smtClean="0">
                <a:solidFill>
                  <a:srgbClr val="FFFF00"/>
                </a:solidFill>
              </a:rPr>
              <a:t>Dr. </a:t>
            </a:r>
            <a:r>
              <a:rPr lang="en-US" i="1" dirty="0" err="1" smtClean="0">
                <a:solidFill>
                  <a:srgbClr val="FFFF00"/>
                </a:solidFill>
              </a:rPr>
              <a:t>Dhoble</a:t>
            </a:r>
            <a:r>
              <a:rPr lang="en-US" i="1" dirty="0" smtClean="0">
                <a:solidFill>
                  <a:srgbClr val="FFFF00"/>
                </a:solidFill>
              </a:rPr>
              <a:t> D. B.</a:t>
            </a:r>
          </a:p>
          <a:p>
            <a:pPr algn="ctr"/>
            <a:r>
              <a:rPr lang="en-US" sz="2800" i="1" dirty="0" smtClean="0">
                <a:solidFill>
                  <a:srgbClr val="FFFF00"/>
                </a:solidFill>
              </a:rPr>
              <a:t>Associate Professor</a:t>
            </a:r>
          </a:p>
          <a:p>
            <a:pPr algn="ctr"/>
            <a:r>
              <a:rPr lang="en-US" sz="2800" i="1" dirty="0" smtClean="0">
                <a:solidFill>
                  <a:srgbClr val="FFFF00"/>
                </a:solidFill>
              </a:rPr>
              <a:t>Dept. of Political </a:t>
            </a:r>
            <a:r>
              <a:rPr lang="en-US" sz="2800" i="1" dirty="0" smtClean="0">
                <a:solidFill>
                  <a:srgbClr val="FFFF00"/>
                </a:solidFill>
              </a:rPr>
              <a:t>Science</a:t>
            </a:r>
          </a:p>
          <a:p>
            <a:pPr algn="ctr"/>
            <a:r>
              <a:rPr lang="en-US" sz="2800" i="1" dirty="0" smtClean="0">
                <a:solidFill>
                  <a:srgbClr val="FFFF00"/>
                </a:solidFill>
              </a:rPr>
              <a:t>S. C. S. </a:t>
            </a:r>
            <a:r>
              <a:rPr lang="en-US" sz="2800" i="1" dirty="0" err="1" smtClean="0">
                <a:solidFill>
                  <a:srgbClr val="FFFF00"/>
                </a:solidFill>
              </a:rPr>
              <a:t>College,omerga</a:t>
            </a:r>
            <a:endParaRPr lang="en-US" sz="2800" i="1" dirty="0" smtClean="0">
              <a:solidFill>
                <a:srgbClr val="FFFF00"/>
              </a:solidFill>
            </a:endParaRPr>
          </a:p>
        </p:txBody>
      </p:sp>
      <p:graphicFrame>
        <p:nvGraphicFramePr>
          <p:cNvPr id="6" name="Diagram 5"/>
          <p:cNvGraphicFramePr/>
          <p:nvPr/>
        </p:nvGraphicFramePr>
        <p:xfrm>
          <a:off x="1524000" y="381000"/>
          <a:ext cx="6400800" cy="13234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C:\Program Files (x86)\Microsoft Office\MEDIA\CAGCAT10\j0302953.jpg"/>
          <p:cNvPicPr>
            <a:picLocks noChangeAspect="1" noChangeArrowheads="1"/>
          </p:cNvPicPr>
          <p:nvPr/>
        </p:nvPicPr>
        <p:blipFill>
          <a:blip r:embed="rId6"/>
          <a:srcRect/>
          <a:stretch>
            <a:fillRect/>
          </a:stretch>
        </p:blipFill>
        <p:spPr bwMode="auto">
          <a:xfrm>
            <a:off x="4800600" y="3124200"/>
            <a:ext cx="4133088" cy="40386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5" name="TextBox 4"/>
          <p:cNvSpPr txBox="1"/>
          <p:nvPr/>
        </p:nvSpPr>
        <p:spPr>
          <a:xfrm>
            <a:off x="533400" y="4191000"/>
            <a:ext cx="3276600" cy="369332"/>
          </a:xfrm>
          <a:prstGeom prst="rect">
            <a:avLst/>
          </a:prstGeom>
          <a:noFill/>
        </p:spPr>
        <p:txBody>
          <a:bodyPr wrap="square" rtlCol="0">
            <a:spAutoFit/>
          </a:bodyPr>
          <a:lstStyle/>
          <a:p>
            <a:endParaRPr lang="en-US" dirty="0"/>
          </a:p>
        </p:txBody>
      </p:sp>
    </p:spTree>
  </p:cSld>
  <p:clrMapOvr>
    <a:masterClrMapping/>
  </p:clrMapOvr>
  <p:transition spd="slow">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Human Rights</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FFFF00"/>
                </a:solidFill>
              </a:rPr>
              <a:t>Human rights help to protect people everywhere from political, legal, or social abuse .Human rights are the same for all human beings regardless of religion, race, gender, nation they live in, or their family background.</a:t>
            </a:r>
          </a:p>
          <a:p>
            <a:r>
              <a:rPr lang="en-US" dirty="0" smtClean="0">
                <a:solidFill>
                  <a:srgbClr val="FFFF00"/>
                </a:solidFill>
              </a:rPr>
              <a:t>The middle and the late nineteenth century saw a number of issues such as slavery, very bad working conditions, and child </a:t>
            </a:r>
            <a:r>
              <a:rPr lang="en-US" dirty="0" err="1" smtClean="0">
                <a:solidFill>
                  <a:srgbClr val="FFFF00"/>
                </a:solidFill>
              </a:rPr>
              <a:t>labour</a:t>
            </a:r>
            <a:r>
              <a:rPr lang="en-US" dirty="0" smtClean="0">
                <a:solidFill>
                  <a:srgbClr val="FFFF00"/>
                </a:solidFill>
              </a:rPr>
              <a:t>.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97608"/>
          </a:xfrm>
        </p:spPr>
        <p:txBody>
          <a:bodyPr>
            <a:normAutofit fontScale="92500" lnSpcReduction="10000"/>
          </a:bodyPr>
          <a:lstStyle/>
          <a:p>
            <a:r>
              <a:rPr lang="en-US" dirty="0" smtClean="0">
                <a:solidFill>
                  <a:srgbClr val="FFFF00"/>
                </a:solidFill>
              </a:rPr>
              <a:t>The World Wars and the huge loss of life and abuse of human rights that resulted from it were the driving forces in developing norms to safeguard human rights.</a:t>
            </a:r>
          </a:p>
          <a:p>
            <a:r>
              <a:rPr lang="en-US" dirty="0" smtClean="0">
                <a:solidFill>
                  <a:srgbClr val="FFFF00"/>
                </a:solidFill>
              </a:rPr>
              <a:t>Today, we live in a world where all people have certain basic human rights and are treated equally.  On 10 December, 1948, the United Nations (UN) adopted and proclaimed the Universal Declaration of Human Rights.</a:t>
            </a:r>
          </a:p>
          <a:p>
            <a:r>
              <a:rPr lang="en-US" dirty="0" smtClean="0">
                <a:solidFill>
                  <a:srgbClr val="FFFF00"/>
                </a:solidFill>
              </a:rPr>
              <a:t>Rights in fact are those conditions of social life without which no man can seek in general to be himself at his best – Prof. Laski.</a:t>
            </a:r>
          </a:p>
          <a:p>
            <a:endParaRPr lang="en-US" dirty="0"/>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History of Human Rights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1. </a:t>
            </a:r>
            <a:r>
              <a:rPr lang="en-US" dirty="0" smtClean="0">
                <a:solidFill>
                  <a:srgbClr val="FFFF00"/>
                </a:solidFill>
              </a:rPr>
              <a:t>Making in Natural Right</a:t>
            </a:r>
          </a:p>
          <a:p>
            <a:pPr>
              <a:buNone/>
            </a:pPr>
            <a:r>
              <a:rPr lang="en-US" dirty="0" smtClean="0">
                <a:solidFill>
                  <a:srgbClr val="FFFF00"/>
                </a:solidFill>
              </a:rPr>
              <a:t>2. Human Right for control on monarchy</a:t>
            </a:r>
          </a:p>
          <a:p>
            <a:pPr>
              <a:buNone/>
            </a:pPr>
            <a:r>
              <a:rPr lang="en-US" dirty="0" smtClean="0">
                <a:solidFill>
                  <a:srgbClr val="FFFF00"/>
                </a:solidFill>
              </a:rPr>
              <a:t>                a. Magna carta-1215</a:t>
            </a:r>
          </a:p>
          <a:p>
            <a:pPr>
              <a:buNone/>
            </a:pPr>
            <a:r>
              <a:rPr lang="en-US" dirty="0" smtClean="0">
                <a:solidFill>
                  <a:srgbClr val="FFFF00"/>
                </a:solidFill>
              </a:rPr>
              <a:t>                b. Petition of Rights -1628</a:t>
            </a:r>
          </a:p>
          <a:p>
            <a:pPr>
              <a:buNone/>
            </a:pPr>
            <a:r>
              <a:rPr lang="en-US" dirty="0" smtClean="0">
                <a:solidFill>
                  <a:srgbClr val="FFFF00"/>
                </a:solidFill>
              </a:rPr>
              <a:t>                c. Bill of Right- 1689</a:t>
            </a:r>
          </a:p>
          <a:p>
            <a:pPr>
              <a:buNone/>
            </a:pPr>
            <a:r>
              <a:rPr lang="en-US" dirty="0" smtClean="0">
                <a:solidFill>
                  <a:srgbClr val="FFFF00"/>
                </a:solidFill>
              </a:rPr>
              <a:t>3. American and French Revolution</a:t>
            </a:r>
          </a:p>
          <a:p>
            <a:pPr>
              <a:buNone/>
            </a:pPr>
            <a:r>
              <a:rPr lang="en-US" dirty="0" smtClean="0">
                <a:solidFill>
                  <a:srgbClr val="FFFF00"/>
                </a:solidFill>
              </a:rPr>
              <a:t>                (4 July 1776 &amp; 1789 )</a:t>
            </a:r>
          </a:p>
          <a:p>
            <a:pPr>
              <a:buNone/>
            </a:pPr>
            <a:r>
              <a:rPr lang="en-US" dirty="0" smtClean="0">
                <a:solidFill>
                  <a:srgbClr val="FFFF00"/>
                </a:solidFill>
              </a:rPr>
              <a:t>4. International Treaty for protection of Human Right.</a:t>
            </a:r>
          </a:p>
          <a:p>
            <a:pPr>
              <a:buNone/>
            </a:pPr>
            <a:r>
              <a:rPr lang="en-US" dirty="0" smtClean="0">
                <a:solidFill>
                  <a:srgbClr val="FFFF00"/>
                </a:solidFill>
              </a:rPr>
              <a:t>5. Russian Revolution (1917)</a:t>
            </a:r>
          </a:p>
          <a:p>
            <a:pPr>
              <a:buNone/>
            </a:pPr>
            <a:r>
              <a:rPr lang="en-US" dirty="0" smtClean="0">
                <a:solidFill>
                  <a:srgbClr val="FFFF00"/>
                </a:solidFill>
              </a:rPr>
              <a:t>6. UN &amp; Human Rights</a:t>
            </a:r>
          </a:p>
          <a:p>
            <a:pPr>
              <a:buNone/>
            </a:pPr>
            <a:endParaRPr lang="en-US" dirty="0" smtClean="0"/>
          </a:p>
          <a:p>
            <a:pPr>
              <a:buNone/>
            </a:pPr>
            <a:endParaRPr lang="en-US" dirty="0" smtClean="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2000"/>
                                        <p:tgtEl>
                                          <p:spTgt spid="3">
                                            <p:txEl>
                                              <p:pRg st="6" end="6"/>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2000"/>
                                        <p:tgtEl>
                                          <p:spTgt spid="3">
                                            <p:txEl>
                                              <p:pRg st="7" end="7"/>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2000"/>
                                        <p:tgtEl>
                                          <p:spTgt spid="3">
                                            <p:txEl>
                                              <p:pRg st="8" end="8"/>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Indian Constitutions &amp;  Fundamental Rights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1</a:t>
            </a:r>
            <a:r>
              <a:rPr lang="en-US" dirty="0" smtClean="0">
                <a:solidFill>
                  <a:srgbClr val="FFFF00"/>
                </a:solidFill>
              </a:rPr>
              <a:t>. Rights of Equality</a:t>
            </a:r>
          </a:p>
          <a:p>
            <a:pPr>
              <a:buNone/>
            </a:pPr>
            <a:r>
              <a:rPr lang="en-US" dirty="0" smtClean="0">
                <a:solidFill>
                  <a:srgbClr val="FFFF00"/>
                </a:solidFill>
              </a:rPr>
              <a:t>           a. Equality before Law</a:t>
            </a:r>
          </a:p>
          <a:p>
            <a:pPr>
              <a:buNone/>
            </a:pPr>
            <a:r>
              <a:rPr lang="en-US" dirty="0" smtClean="0">
                <a:solidFill>
                  <a:srgbClr val="FFFF00"/>
                </a:solidFill>
              </a:rPr>
              <a:t>           b. No Discrimination</a:t>
            </a:r>
          </a:p>
          <a:p>
            <a:pPr>
              <a:buNone/>
            </a:pPr>
            <a:r>
              <a:rPr lang="en-US" dirty="0" smtClean="0">
                <a:solidFill>
                  <a:srgbClr val="FFFF00"/>
                </a:solidFill>
              </a:rPr>
              <a:t>           c. Equal opportunity</a:t>
            </a:r>
          </a:p>
          <a:p>
            <a:pPr>
              <a:buNone/>
            </a:pPr>
            <a:r>
              <a:rPr lang="en-US" dirty="0" smtClean="0">
                <a:solidFill>
                  <a:srgbClr val="FFFF00"/>
                </a:solidFill>
              </a:rPr>
              <a:t>           d. Abolition of </a:t>
            </a:r>
            <a:r>
              <a:rPr lang="en-US" dirty="0" err="1" smtClean="0">
                <a:solidFill>
                  <a:srgbClr val="FFFF00"/>
                </a:solidFill>
              </a:rPr>
              <a:t>Untouchability</a:t>
            </a:r>
            <a:endParaRPr lang="en-US" dirty="0" smtClean="0">
              <a:solidFill>
                <a:srgbClr val="FFFF00"/>
              </a:solidFill>
            </a:endParaRPr>
          </a:p>
          <a:p>
            <a:pPr>
              <a:buNone/>
            </a:pPr>
            <a:r>
              <a:rPr lang="en-US" dirty="0" smtClean="0">
                <a:solidFill>
                  <a:srgbClr val="FFFF00"/>
                </a:solidFill>
              </a:rPr>
              <a:t>           e. Abolition of Titles</a:t>
            </a:r>
          </a:p>
          <a:p>
            <a:r>
              <a:rPr lang="en-US" dirty="0" smtClean="0">
                <a:solidFill>
                  <a:srgbClr val="FFFF00"/>
                </a:solidFill>
              </a:rPr>
              <a:t>2. Rights to freedom</a:t>
            </a:r>
          </a:p>
          <a:p>
            <a:pPr>
              <a:buNone/>
            </a:pPr>
            <a:r>
              <a:rPr lang="en-US" dirty="0" smtClean="0">
                <a:solidFill>
                  <a:srgbClr val="FFFF00"/>
                </a:solidFill>
              </a:rPr>
              <a:t>           a. Freedom of Speech and Expression</a:t>
            </a:r>
          </a:p>
          <a:p>
            <a:pPr>
              <a:buNone/>
            </a:pPr>
            <a:r>
              <a:rPr lang="en-US" dirty="0" smtClean="0">
                <a:solidFill>
                  <a:srgbClr val="FFFF00"/>
                </a:solidFill>
              </a:rPr>
              <a:t>           b. To assemble peaceably and without </a:t>
            </a:r>
          </a:p>
          <a:p>
            <a:pPr>
              <a:buNone/>
            </a:pPr>
            <a:r>
              <a:rPr lang="en-US" dirty="0" smtClean="0">
                <a:solidFill>
                  <a:srgbClr val="FFFF00"/>
                </a:solidFill>
              </a:rPr>
              <a:t>               Arms</a:t>
            </a:r>
          </a:p>
          <a:p>
            <a:pPr>
              <a:buNone/>
            </a:pPr>
            <a:r>
              <a:rPr lang="en-US" dirty="0" smtClean="0">
                <a:solidFill>
                  <a:srgbClr val="FFFF00"/>
                </a:solidFill>
              </a:rPr>
              <a:t>           c. To Form Association of Union</a:t>
            </a:r>
          </a:p>
          <a:p>
            <a:pPr>
              <a:buNone/>
            </a:pPr>
            <a:r>
              <a:rPr lang="en-US" dirty="0" smtClean="0">
                <a:solidFill>
                  <a:srgbClr val="FFFF00"/>
                </a:solidFill>
              </a:rPr>
              <a:t>           d. Freedom of Movement</a:t>
            </a:r>
          </a:p>
          <a:p>
            <a:pPr>
              <a:buNone/>
            </a:pPr>
            <a:r>
              <a:rPr lang="en-US" dirty="0" smtClean="0">
                <a:solidFill>
                  <a:srgbClr val="FFFF00"/>
                </a:solidFill>
              </a:rPr>
              <a:t>           e. To reside and settle in any part of the Indian Territory</a:t>
            </a:r>
          </a:p>
          <a:p>
            <a:pPr>
              <a:buNone/>
            </a:pPr>
            <a:r>
              <a:rPr lang="en-US" dirty="0" smtClean="0">
                <a:solidFill>
                  <a:srgbClr val="FFFF00"/>
                </a:solidFill>
              </a:rPr>
              <a:t>           f. To practice any profession of to carry any occupation trade or </a:t>
            </a:r>
          </a:p>
          <a:p>
            <a:pPr>
              <a:buNone/>
            </a:pPr>
            <a:r>
              <a:rPr lang="en-US" dirty="0" smtClean="0">
                <a:solidFill>
                  <a:srgbClr val="FFFF00"/>
                </a:solidFill>
              </a:rPr>
              <a:t>               business                          </a:t>
            </a:r>
            <a:endParaRPr lang="en-US" dirty="0">
              <a:solidFill>
                <a:srgbClr val="FFFF00"/>
              </a:solidFill>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2000"/>
                                        <p:tgtEl>
                                          <p:spTgt spid="3">
                                            <p:txEl>
                                              <p:pRg st="6" end="6"/>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2000"/>
                                        <p:tgtEl>
                                          <p:spTgt spid="3">
                                            <p:txEl>
                                              <p:pRg st="7" end="7"/>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2000"/>
                                        <p:tgtEl>
                                          <p:spTgt spid="3">
                                            <p:txEl>
                                              <p:pRg st="8" end="8"/>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2000"/>
                                        <p:tgtEl>
                                          <p:spTgt spid="3">
                                            <p:txEl>
                                              <p:pRg st="9" end="9"/>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2000"/>
                                        <p:tgtEl>
                                          <p:spTgt spid="3">
                                            <p:txEl>
                                              <p:pRg st="10" end="10"/>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Effect transition="in" filter="fade">
                                      <p:cBhvr>
                                        <p:cTn id="45" dur="2000"/>
                                        <p:tgtEl>
                                          <p:spTgt spid="3">
                                            <p:txEl>
                                              <p:pRg st="11" end="11"/>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
                                            <p:txEl>
                                              <p:pRg st="12" end="12"/>
                                            </p:txEl>
                                          </p:spTgt>
                                        </p:tgtEl>
                                        <p:attrNameLst>
                                          <p:attrName>style.visibility</p:attrName>
                                        </p:attrNameLst>
                                      </p:cBhvr>
                                      <p:to>
                                        <p:strVal val="visible"/>
                                      </p:to>
                                    </p:set>
                                    <p:animEffect transition="in" filter="fade">
                                      <p:cBhvr>
                                        <p:cTn id="48" dur="2000"/>
                                        <p:tgtEl>
                                          <p:spTgt spid="3">
                                            <p:txEl>
                                              <p:pRg st="12" end="12"/>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animEffect transition="in" filter="fade">
                                      <p:cBhvr>
                                        <p:cTn id="51" dur="2000"/>
                                        <p:tgtEl>
                                          <p:spTgt spid="3">
                                            <p:txEl>
                                              <p:pRg st="13" end="13"/>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
                                            <p:txEl>
                                              <p:pRg st="14" end="14"/>
                                            </p:txEl>
                                          </p:spTgt>
                                        </p:tgtEl>
                                        <p:attrNameLst>
                                          <p:attrName>style.visibility</p:attrName>
                                        </p:attrNameLst>
                                      </p:cBhvr>
                                      <p:to>
                                        <p:strVal val="visible"/>
                                      </p:to>
                                    </p:set>
                                    <p:animEffect transition="in" filter="fade">
                                      <p:cBhvr>
                                        <p:cTn id="54"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Indian Constitutions &amp;  Fundamental Rights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FFFF00"/>
                </a:solidFill>
              </a:rPr>
              <a:t>3. Rights against Exploitation</a:t>
            </a:r>
          </a:p>
          <a:p>
            <a:r>
              <a:rPr lang="en-US" dirty="0" smtClean="0">
                <a:solidFill>
                  <a:srgbClr val="FFFF00"/>
                </a:solidFill>
              </a:rPr>
              <a:t>4. Right to freedom of Religion</a:t>
            </a:r>
          </a:p>
          <a:p>
            <a:r>
              <a:rPr lang="en-US" dirty="0" smtClean="0">
                <a:solidFill>
                  <a:srgbClr val="FFFF00"/>
                </a:solidFill>
              </a:rPr>
              <a:t>5. Cultural and Educational Rights</a:t>
            </a:r>
          </a:p>
          <a:p>
            <a:r>
              <a:rPr lang="en-US" dirty="0" smtClean="0">
                <a:solidFill>
                  <a:srgbClr val="FFFF00"/>
                </a:solidFill>
              </a:rPr>
              <a:t>6. Rights to Property</a:t>
            </a:r>
          </a:p>
          <a:p>
            <a:r>
              <a:rPr lang="en-US" dirty="0" smtClean="0">
                <a:solidFill>
                  <a:srgbClr val="FFFF00"/>
                </a:solidFill>
              </a:rPr>
              <a:t>7. Right to Constitutional Remedies</a:t>
            </a:r>
          </a:p>
          <a:p>
            <a:pPr>
              <a:buNone/>
            </a:pPr>
            <a:r>
              <a:rPr lang="en-US" dirty="0" smtClean="0">
                <a:solidFill>
                  <a:srgbClr val="FFFF00"/>
                </a:solidFill>
              </a:rPr>
              <a:t>             a. Habeas Corpus</a:t>
            </a:r>
          </a:p>
          <a:p>
            <a:pPr>
              <a:buNone/>
            </a:pPr>
            <a:r>
              <a:rPr lang="en-US" dirty="0" smtClean="0">
                <a:solidFill>
                  <a:srgbClr val="FFFF00"/>
                </a:solidFill>
              </a:rPr>
              <a:t>             b. Mandamus</a:t>
            </a:r>
          </a:p>
          <a:p>
            <a:pPr>
              <a:buNone/>
            </a:pPr>
            <a:r>
              <a:rPr lang="en-US" dirty="0" smtClean="0">
                <a:solidFill>
                  <a:srgbClr val="FFFF00"/>
                </a:solidFill>
              </a:rPr>
              <a:t>             c. Prohibition</a:t>
            </a:r>
          </a:p>
          <a:p>
            <a:pPr>
              <a:buNone/>
            </a:pPr>
            <a:r>
              <a:rPr lang="en-US" dirty="0" smtClean="0">
                <a:solidFill>
                  <a:srgbClr val="FFFF00"/>
                </a:solidFill>
              </a:rPr>
              <a:t>             </a:t>
            </a:r>
            <a:r>
              <a:rPr lang="en-US" dirty="0" err="1" smtClean="0">
                <a:solidFill>
                  <a:srgbClr val="FFFF00"/>
                </a:solidFill>
              </a:rPr>
              <a:t>d.Quo-warranto</a:t>
            </a:r>
            <a:r>
              <a:rPr lang="en-US" dirty="0" smtClean="0">
                <a:solidFill>
                  <a:srgbClr val="FFFF00"/>
                </a:solidFill>
              </a:rPr>
              <a:t> </a:t>
            </a:r>
          </a:p>
          <a:p>
            <a:pPr>
              <a:buNone/>
            </a:pPr>
            <a:r>
              <a:rPr lang="en-US" dirty="0" smtClean="0">
                <a:solidFill>
                  <a:srgbClr val="FFFF00"/>
                </a:solidFill>
              </a:rPr>
              <a:t>             f. Certiorari</a:t>
            </a:r>
          </a:p>
          <a:p>
            <a:pPr>
              <a:buNone/>
            </a:pPr>
            <a:endParaRPr lang="en-US" dirty="0" smtClean="0">
              <a:solidFill>
                <a:srgbClr val="FFFF00"/>
              </a:solidFill>
            </a:endParaRPr>
          </a:p>
          <a:p>
            <a:pPr>
              <a:buNone/>
            </a:pPr>
            <a:r>
              <a:rPr lang="en-US" dirty="0" smtClean="0">
                <a:solidFill>
                  <a:srgbClr val="FFFF00"/>
                </a:solidFill>
              </a:rPr>
              <a:t>* Evaluation of Fundamental Rights</a:t>
            </a:r>
          </a:p>
          <a:p>
            <a:pPr>
              <a:buNone/>
            </a:pPr>
            <a:r>
              <a:rPr lang="en-US" dirty="0" smtClean="0">
                <a:solidFill>
                  <a:srgbClr val="FFFF00"/>
                </a:solidFill>
              </a:rPr>
              <a:t>             </a:t>
            </a:r>
          </a:p>
          <a:p>
            <a:pPr>
              <a:buNone/>
            </a:pP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 calcmode="lin" valueType="num">
                                      <p:cBhvr additive="base">
                                        <p:cTn id="5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 calcmode="lin" valueType="num">
                                      <p:cBhvr additive="base">
                                        <p:cTn id="5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9446464">
            <a:off x="1847590" y="3026657"/>
            <a:ext cx="4084341" cy="923330"/>
          </a:xfrm>
          <a:prstGeom prst="rect">
            <a:avLst/>
          </a:prstGeom>
          <a:noFill/>
        </p:spPr>
        <p:txBody>
          <a:bodyPr wrap="square" lIns="91440" tIns="45720" rIns="91440" bIns="45720">
            <a:spAutoFit/>
          </a:bodyPr>
          <a:lstStyle/>
          <a:p>
            <a:pPr algn="ctr"/>
            <a:r>
              <a:rPr lang="en-US" sz="54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Thank</a:t>
            </a:r>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54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you</a:t>
            </a:r>
            <a:endParaRPr lang="en-US" sz="5400" dirty="0">
              <a:ln w="18415" cmpd="sng">
                <a:solidFill>
                  <a:srgbClr val="FFFFFF"/>
                </a:solidFill>
                <a:prstDash val="solid"/>
              </a:ln>
              <a:solidFill>
                <a:srgbClr val="FF0000"/>
              </a:solidFill>
              <a:effectLst>
                <a:outerShdw blurRad="63500" dir="3600000" algn="tl" rotWithShape="0">
                  <a:srgbClr val="000000">
                    <a:alpha val="70000"/>
                  </a:srgbClr>
                </a:outerShdw>
              </a:effectLst>
            </a:endParaRPr>
          </a:p>
        </p:txBody>
      </p:sp>
    </p:spTree>
  </p:cSld>
  <p:clrMapOvr>
    <a:masterClrMapping/>
  </p:clrMapOvr>
  <p:transition>
    <p:sndAc>
      <p:stSnd>
        <p:snd r:embed="rId2" name="click.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path" presetSubtype="0" accel="50000" decel="50000" fill="hold" grpId="0" nodeType="clickEffect">
                                  <p:stCondLst>
                                    <p:cond delay="0"/>
                                  </p:stCondLst>
                                  <p:childTnLst>
                                    <p:animMotion origin="layout" path="M 0 0  C 0.012 -0.024  0.033 -0.05867  0.058 -0.05867  C 0.095 -0.05867  0.125 -0.02267  0.125 0.02267  C 0.125 0.03733  0.122 0.05067  0.116 0.06267  C 0.117 0.06267  0 0.24267  0 0.244  C 0 0.24267  -0.117 0.06267  -0.116 0.06267  C -0.122 0.05067  -0.125 0.03733  -0.125 0.02267  C -0.125 -0.02267  -0.095 -0.05867  -0.057 -0.05867  C -0.033 -0.05867  -0.012 -0.024  0 0  Z" pathEditMode="relative" ptsTypes="">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TotalTime>
  <Words>441</Words>
  <Application>Microsoft Office PowerPoint</Application>
  <PresentationFormat>On-screen Show (4:3)</PresentationFormat>
  <Paragraphs>60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Foundry</vt:lpstr>
      <vt:lpstr>Slide 1</vt:lpstr>
      <vt:lpstr>Meaning of Human Rights</vt:lpstr>
      <vt:lpstr>Slide 3</vt:lpstr>
      <vt:lpstr> History of Human Rights                                    </vt:lpstr>
      <vt:lpstr>Indian Constitutions &amp;  Fundamental Rights</vt:lpstr>
      <vt:lpstr>Indian Constitutions &amp;  Fundamental Rights</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MORE</dc:creator>
  <cp:lastModifiedBy>Shree</cp:lastModifiedBy>
  <cp:revision>39</cp:revision>
  <dcterms:created xsi:type="dcterms:W3CDTF">2015-01-11T13:22:15Z</dcterms:created>
  <dcterms:modified xsi:type="dcterms:W3CDTF">2019-12-05T01:49:16Z</dcterms:modified>
</cp:coreProperties>
</file>